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76" autoAdjust="0"/>
  </p:normalViewPr>
  <p:slideViewPr>
    <p:cSldViewPr>
      <p:cViewPr>
        <p:scale>
          <a:sx n="72" d="100"/>
          <a:sy n="72" d="100"/>
        </p:scale>
        <p:origin x="-191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C493567-F536-465B-8FD8-5D5BC89BAC1E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6"/>
            <a:ext cx="5486400" cy="4476274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4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4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F02ADE2B-0102-4BE5-91D1-0F78633C7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48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ADE2B-0102-4BE5-91D1-0F78633C70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19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620752-CAEE-437C-9A6B-AE88A0E679D1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Monday, February 05, 2024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9189D4-DE41-45ED-819E-CBC0B9631E86}" type="slidenum">
              <a:rPr lang="en-US" alt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4324" y="4941168"/>
            <a:ext cx="7175351" cy="1224136"/>
          </a:xfrm>
        </p:spPr>
        <p:txBody>
          <a:bodyPr anchor="ctr"/>
          <a:lstStyle/>
          <a:p>
            <a:pPr marL="182880" indent="0" algn="ctr">
              <a:buNone/>
            </a:pP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Доклад о правоприменительной практике контрольно-надзорной деятельности Донского МТУ по надзору за ЯРБ Ростехнадзора </a:t>
            </a:r>
            <a:b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2023 год</a:t>
            </a:r>
            <a:endParaRPr lang="ru-RU" b="1" dirty="0"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64367"/>
            <a:ext cx="6817940" cy="454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35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980728"/>
            <a:ext cx="7200800" cy="4608512"/>
          </a:xfrm>
        </p:spPr>
        <p:txBody>
          <a:bodyPr>
            <a:normAutofit/>
          </a:bodyPr>
          <a:lstStyle/>
          <a:p>
            <a:endParaRPr lang="ru-RU" sz="4400" b="1" i="1" dirty="0" smtClean="0">
              <a:solidFill>
                <a:srgbClr val="05E0DB">
                  <a:lumMod val="40000"/>
                  <a:lumOff val="60000"/>
                </a:srgbClr>
              </a:solidFill>
            </a:endParaRPr>
          </a:p>
          <a:p>
            <a:endParaRPr lang="ru-RU" sz="4400" b="1" i="1" dirty="0">
              <a:solidFill>
                <a:srgbClr val="05E0DB">
                  <a:lumMod val="40000"/>
                  <a:lumOff val="60000"/>
                </a:srgbClr>
              </a:solidFill>
            </a:endParaRPr>
          </a:p>
          <a:p>
            <a:r>
              <a:rPr lang="ru-RU" sz="44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Благодарю за внимание!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44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2208" y="1340767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Донское МТУ по надзору за ЯРБ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функции по контролю и надзору в сфере безопасности при использовании атомной энергии на территории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17-ти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субъектов Российской Федерации, входящих в состав 4-х федеральных округов Южного, Северо-Кавказского, Северо-Западного (Кольская АЭС) и Центрального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(Курская АЭС-2,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Нововоронежская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АЭС и РОО, расположенные на территории Воронежской области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и Запорожской области (Запорожская АЭС).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2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20688"/>
            <a:ext cx="7344816" cy="5472608"/>
          </a:xfrm>
        </p:spPr>
        <p:txBody>
          <a:bodyPr/>
          <a:lstStyle/>
          <a:p>
            <a:r>
              <a:rPr lang="ru-RU" sz="2400" b="1" dirty="0"/>
              <a:t>Основные полномочия </a:t>
            </a:r>
            <a:r>
              <a:rPr lang="ru-RU" sz="2400" b="1" dirty="0" smtClean="0"/>
              <a:t>ДМТУ ЯРБ</a:t>
            </a:r>
            <a:r>
              <a:rPr lang="ru-RU" sz="2400" b="1" dirty="0"/>
              <a:t>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3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328" y="1052736"/>
            <a:ext cx="7176118" cy="491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573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208912" cy="5400600"/>
          </a:xfrm>
        </p:spPr>
        <p:txBody>
          <a:bodyPr>
            <a:normAutofit fontScale="62500" lnSpcReduction="20000"/>
          </a:bodyPr>
          <a:lstStyle/>
          <a:p>
            <a:r>
              <a:rPr lang="ru-RU" sz="2900" b="1" dirty="0" smtClean="0"/>
              <a:t>Общие показатели контрольно-надзорной деятельности</a:t>
            </a:r>
          </a:p>
          <a:p>
            <a:r>
              <a:rPr lang="ru-RU" sz="2900" b="1" dirty="0" smtClean="0"/>
              <a:t>Донского МТУ по надзору за ЯРБ </a:t>
            </a:r>
            <a:r>
              <a:rPr lang="ru-RU" sz="2900" b="1" dirty="0" err="1" smtClean="0"/>
              <a:t>Ростехнадзора</a:t>
            </a:r>
            <a:endParaRPr lang="ru-RU" sz="2900" b="1" dirty="0" smtClean="0"/>
          </a:p>
          <a:p>
            <a:endParaRPr lang="ru-RU" sz="2400" dirty="0"/>
          </a:p>
          <a:p>
            <a:pPr lvl="0" indent="450215">
              <a:lnSpc>
                <a:spcPct val="115000"/>
              </a:lnSpc>
              <a:buClr>
                <a:srgbClr val="31B6FD"/>
              </a:buClr>
            </a:pPr>
            <a:r>
              <a:rPr lang="ru-RU" sz="25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 течение </a:t>
            </a:r>
            <a:r>
              <a:rPr lang="ru-RU" sz="25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2023 </a:t>
            </a:r>
            <a:r>
              <a:rPr lang="ru-RU" sz="25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года Донское МТУ по надзору за ЯРБ Ростехнадзора осуществляло: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dirty="0">
              <a:solidFill>
                <a:schemeClr val="tx1"/>
              </a:solidFill>
            </a:endParaRP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надзор за ядерной и радиационной безопасностью, физической защитой, системами учета и контроля ядерных материалов, радиоактивных веществ и </a:t>
            </a:r>
            <a:r>
              <a:rPr lang="ru-RU" sz="26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радиактивных</a:t>
            </a:r>
            <a:r>
              <a:rPr lang="ru-RU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отходов, а также за соблюдением условий действия лицензий: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tx1"/>
                </a:solidFill>
              </a:rPr>
              <a:t>в </a:t>
            </a:r>
            <a:r>
              <a:rPr lang="ru-RU" sz="2600" dirty="0" smtClean="0">
                <a:solidFill>
                  <a:schemeClr val="tx1"/>
                </a:solidFill>
              </a:rPr>
              <a:t>5 </a:t>
            </a:r>
            <a:r>
              <a:rPr lang="ru-RU" sz="2600" dirty="0">
                <a:solidFill>
                  <a:schemeClr val="tx1"/>
                </a:solidFill>
              </a:rPr>
              <a:t>филиалах АО «Концерн Росэнергоатом»: «</a:t>
            </a:r>
            <a:r>
              <a:rPr lang="ru-RU" sz="2600" dirty="0" err="1">
                <a:solidFill>
                  <a:schemeClr val="tx1"/>
                </a:solidFill>
              </a:rPr>
              <a:t>Нововоронежская</a:t>
            </a:r>
            <a:r>
              <a:rPr lang="ru-RU" sz="2600" dirty="0">
                <a:solidFill>
                  <a:schemeClr val="tx1"/>
                </a:solidFill>
              </a:rPr>
              <a:t> АЭС», «Кольская АЭС», «Ростовская АЭС</a:t>
            </a:r>
            <a:r>
              <a:rPr lang="ru-RU" sz="2600" dirty="0" smtClean="0">
                <a:solidFill>
                  <a:schemeClr val="tx1"/>
                </a:solidFill>
              </a:rPr>
              <a:t>», сооружаемый объект «Энергоблоки № 1, № 2 Курской АЭС-2, </a:t>
            </a:r>
            <a:r>
              <a:rPr lang="ru-RU" sz="2600" dirty="0">
                <a:solidFill>
                  <a:schemeClr val="tx1"/>
                </a:solidFill>
              </a:rPr>
              <a:t>«Опытно-демонстрационный инженерный центр по выводу из эксплуатации</a:t>
            </a:r>
            <a:r>
              <a:rPr lang="ru-RU" sz="2600" dirty="0" smtClean="0">
                <a:solidFill>
                  <a:schemeClr val="tx1"/>
                </a:solidFill>
              </a:rPr>
              <a:t>», а также в АО «Эксплуатирующая организация Запорожской АЭС» (в </a:t>
            </a:r>
            <a:r>
              <a:rPr lang="ru-RU" sz="2600" dirty="0">
                <a:solidFill>
                  <a:schemeClr val="tx1"/>
                </a:solidFill>
              </a:rPr>
              <a:t>отношении которых осуществляется режим постоянного государственного надзора на объектах использования атомной энергии</a:t>
            </a:r>
            <a:r>
              <a:rPr lang="ru-RU" sz="2600" dirty="0" smtClean="0">
                <a:solidFill>
                  <a:schemeClr val="tx1"/>
                </a:solidFill>
              </a:rPr>
              <a:t>).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 smtClean="0">
                <a:solidFill>
                  <a:schemeClr val="bg1"/>
                </a:solidFill>
              </a:rPr>
              <a:t>Федеральный </a:t>
            </a:r>
            <a:r>
              <a:rPr lang="ru-RU" sz="2600" dirty="0">
                <a:solidFill>
                  <a:schemeClr val="bg1"/>
                </a:solidFill>
              </a:rPr>
              <a:t>государственный строительный надзор за соблюдением требований технических регламентов, иных нормативных правовых актов и проектной документации осуществляется на </a:t>
            </a:r>
            <a:r>
              <a:rPr lang="ru-RU" sz="2600" dirty="0" smtClean="0">
                <a:solidFill>
                  <a:schemeClr val="bg1"/>
                </a:solidFill>
              </a:rPr>
              <a:t>2 объектах </a:t>
            </a:r>
            <a:r>
              <a:rPr lang="ru-RU" sz="2600" dirty="0">
                <a:solidFill>
                  <a:schemeClr val="bg1"/>
                </a:solidFill>
              </a:rPr>
              <a:t>капитального строительства: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tx1"/>
                </a:solidFill>
              </a:rPr>
              <a:t>- </a:t>
            </a:r>
            <a:r>
              <a:rPr lang="ru-RU" sz="2600" dirty="0" smtClean="0">
                <a:solidFill>
                  <a:schemeClr val="tx1"/>
                </a:solidFill>
              </a:rPr>
              <a:t>«Курская АЭС-2. Энергоблоки № 1 и2» Энергоблок № 1;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600" dirty="0">
                <a:solidFill>
                  <a:schemeClr val="tx1"/>
                </a:solidFill>
              </a:rPr>
              <a:t>- «Курская АЭС-2. Энергоблоки № 1 и2» Энергоблок № </a:t>
            </a:r>
            <a:r>
              <a:rPr lang="ru-RU" sz="2600" dirty="0" smtClean="0">
                <a:solidFill>
                  <a:schemeClr val="tx1"/>
                </a:solidFill>
              </a:rPr>
              <a:t>2.</a:t>
            </a:r>
            <a:endParaRPr lang="ru-RU" sz="2600" dirty="0">
              <a:solidFill>
                <a:schemeClr val="tx1"/>
              </a:solidFill>
            </a:endParaRPr>
          </a:p>
          <a:p>
            <a:pPr indent="450215" algn="just">
              <a:lnSpc>
                <a:spcPct val="115000"/>
              </a:lnSpc>
              <a:buClr>
                <a:srgbClr val="31B6FD"/>
              </a:buClr>
            </a:pPr>
            <a:endParaRPr lang="ru-RU" dirty="0"/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33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136904" cy="5472608"/>
          </a:xfrm>
        </p:spPr>
        <p:txBody>
          <a:bodyPr>
            <a:normAutofit fontScale="70000" lnSpcReduction="20000"/>
          </a:bodyPr>
          <a:lstStyle/>
          <a:p>
            <a:pPr lvl="0">
              <a:buClr>
                <a:srgbClr val="31B6FD"/>
              </a:buClr>
            </a:pPr>
            <a:endParaRPr lang="ru-RU" b="1" dirty="0" smtClean="0">
              <a:solidFill>
                <a:srgbClr val="FF0000"/>
              </a:solidFill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Calibri"/>
                <a:cs typeface="Times New Roman"/>
              </a:rPr>
              <a:t>Надзор за радиационной безопасностью, физической защитой, системой учета и контроля РВ и РАО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288 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организациях,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которые имеют в своем составе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402 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радиационных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источника и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58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пунктов хранения радиоактивных веществ и радиоактивных отходов, из них: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70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организаций, имеющих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лицензии на сооружение и эксплуатацию радиационных источников и пунктов хранения РВ и РАО;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218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зарегистрированных организаций, осуществляющие деятельность по эксплуатации радиационных источников, содержащих в своем составе только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радионуклидные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источники четвертой и пятой категории радиационной опасности.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 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Осуществляется надзор за соблюдением УДЛ:</a:t>
            </a:r>
            <a:endParaRPr lang="ru-RU" sz="1800" dirty="0" smtClean="0"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в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191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организациях, имеющей лицензии Донского МТУ по надзору за ЯРБ Ростехнадзора на следующие виды деятельности: конструирование, изготовление и проектирование оборудования для ядерных установок, сооружение, эксплуатация, вывод из эксплуатации ядерных установок, радиационных источников и другие.</a:t>
            </a:r>
            <a:endParaRPr lang="ru-RU" sz="18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7992888" cy="5472608"/>
          </a:xfrm>
        </p:spPr>
        <p:txBody>
          <a:bodyPr>
            <a:normAutofit fontScale="85000" lnSpcReduction="10000"/>
          </a:bodyPr>
          <a:lstStyle/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sz="1700" dirty="0"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Всего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2023 год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 результате проведенных Донским МТУ по надзору за ЯРБ Ростехнадзора проверок и контрольно-надзорных мероприятий: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за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нарушение условий действия лицензий приостановлено действие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4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лицензий;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выявлено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378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нарушений обязательных требований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198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нарушений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при осуществлении надзора за ядерной и радиационной безопасностью в ОИАЭ,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180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нарушений при осуществлении федерального государственного строительного надзора);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выдано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61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предписание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для устранения выявленных нарушений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54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при осуществлении надзора за ядерной и радиационной безопасностью в ОИАЭ;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7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при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осуществлении федерального государственного строительного надзора); 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привлечены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 административной ответственности за административные правонарушения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 виде административного штрафа -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31 должностное лицо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и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юридических лица, в виде предупреждения –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38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должностных лица и 2 юридических лица.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Сумма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наложенных штрафов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1 296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000 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руб. </a:t>
            </a:r>
            <a:endParaRPr lang="ru-RU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Сумма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взысканных штрафов –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733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000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руб.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108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776864" cy="5184576"/>
          </a:xfrm>
        </p:spPr>
        <p:txBody>
          <a:bodyPr/>
          <a:lstStyle/>
          <a:p>
            <a:pPr indent="450215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  <a:cs typeface="Times New Roman"/>
              </a:rPr>
              <a:t>Основными причинами допущенных нарушений и обстоятельств, способствующим их возникновению, явились: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недостаточное знание и/или невыполнение отдельными руководителями и поднадзорных организаций документов системы качества (процедур, положений, инструкций и т.п.);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недостаточный контроль со стороны отдельных руководителей и специалистов за соблюдением требований федеральных норм и правил в ОИАЭ и ненадлежащее исполнение должностных обязанностей ответственными лицами за организацию выполнения УДЛ;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недостаточный контроль со стороны лиц, осуществляющих ведомственный (производственный) контроль безопасности за соблюдением требований федеральных норм и правил в области использования атомной энергии.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962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776864" cy="5832648"/>
          </a:xfrm>
        </p:spPr>
        <p:txBody>
          <a:bodyPr>
            <a:normAutofit/>
          </a:bodyPr>
          <a:lstStyle/>
          <a:p>
            <a:r>
              <a:rPr lang="ru-RU" b="1" dirty="0"/>
              <a:t>Надзор за сооружением объектов использования атомной энергии</a:t>
            </a:r>
            <a:endParaRPr lang="ru-RU" dirty="0"/>
          </a:p>
          <a:p>
            <a:r>
              <a:rPr lang="ru-RU" b="1" i="1" dirty="0"/>
              <a:t> </a:t>
            </a:r>
            <a:endParaRPr lang="ru-RU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 </a:t>
            </a: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2023 год </a:t>
            </a: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ОНС ОИАЭ </a:t>
            </a: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организованы </a:t>
            </a: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проведены </a:t>
            </a:r>
            <a:r>
              <a:rPr lang="ru-RU" b="1" spc="-2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6 проверок </a:t>
            </a: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объектов капитального строительства</a:t>
            </a:r>
            <a:r>
              <a:rPr lang="ru-RU" i="1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2023 год: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выявлено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180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нарушений; 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выдано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7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предписания.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Срок выполнения предписания не истек.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Привлечено к административной ответственности за административные правонарушения, предусмотренные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частью 1 статьи 9.4 КоАП РФ, в виде административного штрафа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14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должностных лиц и 1 юридическое лицо, в виде предупреждения –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35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должностных лиц.</a:t>
            </a:r>
            <a:endParaRPr lang="ru-RU" sz="1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180340" indent="4572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Сумма наложенных штрафов –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410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000 руб.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Сумма взысканных штрафов –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265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000 руб.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7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24936" cy="5832648"/>
          </a:xfrm>
        </p:spPr>
        <p:txBody>
          <a:bodyPr>
            <a:normAutofit fontScale="70000" lnSpcReduction="20000"/>
          </a:bodyPr>
          <a:lstStyle/>
          <a:p>
            <a:pPr lvl="0">
              <a:buClr>
                <a:srgbClr val="31B6FD"/>
              </a:buClr>
            </a:pPr>
            <a:r>
              <a:rPr lang="ru-RU" b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Изменения в законодательстве</a:t>
            </a:r>
          </a:p>
          <a:p>
            <a:pPr lvl="0">
              <a:buClr>
                <a:srgbClr val="31B6FD"/>
              </a:buClr>
            </a:pPr>
            <a:r>
              <a:rPr lang="ru-RU" sz="18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За </a:t>
            </a:r>
            <a:r>
              <a:rPr lang="ru-RU" sz="18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2023 год </a:t>
            </a:r>
            <a:r>
              <a:rPr lang="ru-RU" sz="18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в области использования атомной энергии разработаны и приняты </a:t>
            </a:r>
            <a:r>
              <a:rPr lang="ru-RU" sz="18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следующие нормативно-правовые акты:</a:t>
            </a:r>
          </a:p>
          <a:p>
            <a:pPr lvl="0">
              <a:buClr>
                <a:srgbClr val="31B6FD"/>
              </a:buClr>
            </a:pPr>
            <a:endParaRPr lang="ru-RU" sz="1800" b="1" i="1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pPr lvl="0" algn="just">
              <a:buClr>
                <a:srgbClr val="31B6FD"/>
              </a:buClr>
            </a:pPr>
            <a:r>
              <a:rPr lang="ru-RU" sz="1800" dirty="0" smtClean="0">
                <a:solidFill>
                  <a:schemeClr val="tx1"/>
                </a:solidFill>
              </a:rPr>
              <a:t>За </a:t>
            </a:r>
            <a:r>
              <a:rPr lang="ru-RU" sz="1800" dirty="0" smtClean="0">
                <a:solidFill>
                  <a:schemeClr val="tx1"/>
                </a:solidFill>
              </a:rPr>
              <a:t>2023 год </a:t>
            </a:r>
            <a:r>
              <a:rPr lang="ru-RU" sz="1800" dirty="0">
                <a:solidFill>
                  <a:schemeClr val="tx1"/>
                </a:solidFill>
              </a:rPr>
              <a:t>в области использования атомной энергии разработаны и приняты следующие нормативно-правовые акты:</a:t>
            </a:r>
          </a:p>
          <a:p>
            <a:pPr lvl="0" algn="just">
              <a:buClr>
                <a:srgbClr val="31B6FD"/>
              </a:buClr>
            </a:pPr>
            <a:r>
              <a:rPr lang="ru-RU" b="1" dirty="0">
                <a:solidFill>
                  <a:schemeClr val="tx1"/>
                </a:solidFill>
              </a:rPr>
              <a:t>НП-041-22</a:t>
            </a:r>
            <a:r>
              <a:rPr lang="ru-RU" sz="1800" b="1" dirty="0">
                <a:solidFill>
                  <a:schemeClr val="tx1"/>
                </a:solidFill>
              </a:rPr>
              <a:t>. </a:t>
            </a:r>
            <a:r>
              <a:rPr lang="ru-RU" sz="1800" dirty="0">
                <a:solidFill>
                  <a:schemeClr val="tx1"/>
                </a:solidFill>
              </a:rPr>
              <a:t>Требования по безопасности к строительным конструкциям зданий и сооружений атомных станций.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Утверждены приказом Федеральной службы по экологическому, технологическому и атомному надзору от 26 декабря 2022 года № 464.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Зарегистрирован Минюстом России 9 февраля 2023 г., № 72293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pPr lvl="0" algn="just">
              <a:buClr>
                <a:srgbClr val="31B6FD"/>
              </a:buClr>
            </a:pPr>
            <a:r>
              <a:rPr lang="ru-RU" b="1" dirty="0">
                <a:solidFill>
                  <a:schemeClr val="tx1"/>
                </a:solidFill>
              </a:rPr>
              <a:t>НП-042-23. </a:t>
            </a:r>
            <a:r>
              <a:rPr lang="ru-RU" sz="1800" dirty="0">
                <a:solidFill>
                  <a:schemeClr val="tx1"/>
                </a:solidFill>
              </a:rPr>
              <a:t>Требования к управлению ресурсом элементов систем, важных </a:t>
            </a:r>
            <a:r>
              <a:rPr lang="ru-RU" sz="1800" dirty="0" err="1">
                <a:solidFill>
                  <a:schemeClr val="tx1"/>
                </a:solidFill>
              </a:rPr>
              <a:t>длябезопасности</a:t>
            </a:r>
            <a:r>
              <a:rPr lang="ru-RU" sz="1800" dirty="0">
                <a:solidFill>
                  <a:schemeClr val="tx1"/>
                </a:solidFill>
              </a:rPr>
              <a:t> исследовательских ядерных установок.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Утверждены приказом Федеральной службы по экологическому, технологическому и атомному надзору от 23 августа 2023 г. № 391.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Зарегистрированы в Минюсте России 05 декабря 2023 г. № 76273.</a:t>
            </a:r>
          </a:p>
          <a:p>
            <a:pPr lvl="0" algn="just">
              <a:buClr>
                <a:srgbClr val="31B6FD"/>
              </a:buClr>
            </a:pPr>
            <a:r>
              <a:rPr lang="ru-RU" b="1" dirty="0">
                <a:solidFill>
                  <a:schemeClr val="tx1"/>
                </a:solidFill>
              </a:rPr>
              <a:t>НП-034-23. </a:t>
            </a:r>
            <a:r>
              <a:rPr lang="ru-RU" sz="1800" dirty="0">
                <a:solidFill>
                  <a:schemeClr val="tx1"/>
                </a:solidFill>
              </a:rPr>
              <a:t>Правила физической защиты радиоактивных веществ, радиационных источников, отдельных ядерных материалов и пунктов хранения.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Утверждены приказом Федеральной службы по экологическому, технологическому и атомному надзору от 23 августа 2023 г. № 302.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Зарегистрированы в Минюсте России 20 ноября 2023 г. № 76022.</a:t>
            </a:r>
          </a:p>
          <a:p>
            <a:pPr lvl="0" algn="just">
              <a:buClr>
                <a:srgbClr val="31B6FD"/>
              </a:buClr>
            </a:pPr>
            <a:r>
              <a:rPr lang="ru-RU" b="1" dirty="0">
                <a:solidFill>
                  <a:schemeClr val="tx1"/>
                </a:solidFill>
              </a:rPr>
              <a:t>НП-072-23. </a:t>
            </a:r>
            <a:r>
              <a:rPr lang="ru-RU" sz="1800" dirty="0">
                <a:solidFill>
                  <a:schemeClr val="tx1"/>
                </a:solidFill>
              </a:rPr>
              <a:t>Правила перевода ядерных материалов в категорию радиоактивных веществ или радиоактивных отходов.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Утверждены приказом Федеральной службы по экологическому, технологическому и атомному надзору от 22 июня 2023 г. № 230.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Зарегистрированы в Минюсте России 14 сентября 2023 г. № 75217.</a:t>
            </a:r>
          </a:p>
          <a:p>
            <a:pPr lvl="0" algn="just">
              <a:buClr>
                <a:srgbClr val="31B6FD"/>
              </a:buClr>
            </a:pPr>
            <a:r>
              <a:rPr lang="ru-RU" b="1" dirty="0" smtClean="0">
                <a:solidFill>
                  <a:schemeClr val="tx1"/>
                </a:solidFill>
              </a:rPr>
              <a:t>РБ-023-23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sz="1800" dirty="0">
                <a:solidFill>
                  <a:schemeClr val="tx1"/>
                </a:solidFill>
              </a:rPr>
              <a:t>Рекомендации по разработке, структуре и содержанию инструкции по ликвидации проектных аварий на атомных станциях.</a:t>
            </a:r>
          </a:p>
          <a:p>
            <a:pPr lvl="0" algn="just">
              <a:buClr>
                <a:srgbClr val="31B6FD"/>
              </a:buClr>
            </a:pPr>
            <a:r>
              <a:rPr lang="ru-RU" sz="1800" dirty="0">
                <a:solidFill>
                  <a:schemeClr val="tx1"/>
                </a:solidFill>
              </a:rPr>
              <a:t>Утверждено приказом Федеральной службы по экологическому, технологическому и атомному надзору от 23 мая 2023 г. № 191.</a:t>
            </a:r>
          </a:p>
          <a:p>
            <a:pPr lvl="0" algn="just">
              <a:buClr>
                <a:srgbClr val="31B6FD"/>
              </a:buClr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639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1651</TotalTime>
  <Words>808</Words>
  <Application>Microsoft Office PowerPoint</Application>
  <PresentationFormat>Экран (4:3)</PresentationFormat>
  <Paragraphs>72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Доклад о правоприменительной практике контрольно-надзорной деятельности Донского МТУ по надзору за ЯРБ Ростехнадзора  за 2023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контрольно-надзорной деятельности за истекший период 2021 года Донского МТУ по надзору за ЯРБ Ростехнадзора.  ПРОБЛЕМНЫЕ ВОПРОСЫ.</dc:title>
  <dc:creator>Левечко Виктория Владимировна</dc:creator>
  <cp:lastModifiedBy>Щербинина Светлана Валерьевна</cp:lastModifiedBy>
  <cp:revision>75</cp:revision>
  <cp:lastPrinted>2024-02-05T06:19:19Z</cp:lastPrinted>
  <dcterms:created xsi:type="dcterms:W3CDTF">2021-11-03T08:27:49Z</dcterms:created>
  <dcterms:modified xsi:type="dcterms:W3CDTF">2024-02-05T06:34:22Z</dcterms:modified>
</cp:coreProperties>
</file>